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83" r:id="rId6"/>
    <p:sldId id="260" r:id="rId7"/>
    <p:sldId id="293" r:id="rId8"/>
    <p:sldId id="286" r:id="rId9"/>
    <p:sldId id="297" r:id="rId10"/>
    <p:sldId id="296" r:id="rId11"/>
    <p:sldId id="299" r:id="rId12"/>
    <p:sldId id="298" r:id="rId13"/>
    <p:sldId id="301" r:id="rId14"/>
    <p:sldId id="275" r:id="rId15"/>
    <p:sldId id="261" r:id="rId16"/>
    <p:sldId id="287" r:id="rId17"/>
    <p:sldId id="285" r:id="rId18"/>
    <p:sldId id="276" r:id="rId19"/>
    <p:sldId id="263" r:id="rId20"/>
    <p:sldId id="262" r:id="rId21"/>
    <p:sldId id="264" r:id="rId22"/>
    <p:sldId id="288" r:id="rId23"/>
    <p:sldId id="289" r:id="rId24"/>
    <p:sldId id="290" r:id="rId25"/>
    <p:sldId id="291" r:id="rId26"/>
    <p:sldId id="267" r:id="rId27"/>
    <p:sldId id="277" r:id="rId28"/>
    <p:sldId id="300" r:id="rId29"/>
    <p:sldId id="266" r:id="rId30"/>
    <p:sldId id="268" r:id="rId31"/>
    <p:sldId id="278" r:id="rId32"/>
    <p:sldId id="269" r:id="rId33"/>
    <p:sldId id="271" r:id="rId34"/>
    <p:sldId id="281" r:id="rId35"/>
    <p:sldId id="273" r:id="rId36"/>
    <p:sldId id="295" r:id="rId37"/>
    <p:sldId id="279" r:id="rId38"/>
    <p:sldId id="292" r:id="rId39"/>
    <p:sldId id="26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75" autoAdjust="0"/>
  </p:normalViewPr>
  <p:slideViewPr>
    <p:cSldViewPr snapToGrid="0" snapToObjects="1">
      <p:cViewPr varScale="1">
        <p:scale>
          <a:sx n="52" d="100"/>
          <a:sy n="52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36B8-01FC-624D-ABC4-2A50EBA24517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C3F1-D776-894B-A94C-02280E31E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36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gov.bc.ca/pharmacar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Emphasize</a:t>
            </a:r>
            <a:r>
              <a:rPr lang="en-CA" baseline="0" dirty="0" smtClean="0"/>
              <a:t> that this is representative of the community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78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be abusive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doctor can choose not to keep you as a patient if your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is inappropriate</a:t>
            </a:r>
          </a:p>
          <a:p>
            <a:r>
              <a:rPr lang="en-US" baseline="0" dirty="0" smtClean="0"/>
              <a:t>*Be nice to the medical office assistant! Smile.</a:t>
            </a:r>
          </a:p>
          <a:p>
            <a:r>
              <a:rPr lang="en-US" baseline="0" dirty="0" smtClean="0"/>
              <a:t>*Patience if there is a long line!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What is wrong</a:t>
            </a:r>
            <a:r>
              <a:rPr lang="en-US" baseline="0" dirty="0" smtClean="0"/>
              <a:t> with my body today?</a:t>
            </a:r>
          </a:p>
          <a:p>
            <a:pPr>
              <a:buFontTx/>
              <a:buChar char="-"/>
            </a:pPr>
            <a:r>
              <a:rPr lang="en-US" baseline="0" dirty="0" smtClean="0"/>
              <a:t> Think about what/where the problem is?</a:t>
            </a:r>
          </a:p>
          <a:p>
            <a:pPr>
              <a:buFontTx/>
              <a:buNone/>
            </a:pPr>
            <a:r>
              <a:rPr lang="en-US" baseline="0" dirty="0" smtClean="0"/>
              <a:t>* How are you feeling?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Put this on handout</a:t>
            </a:r>
          </a:p>
          <a:p>
            <a:pPr>
              <a:buFontTx/>
              <a:buNone/>
            </a:pPr>
            <a:r>
              <a:rPr lang="en-US" dirty="0" smtClean="0"/>
              <a:t>*Point to where the problems</a:t>
            </a:r>
            <a:r>
              <a:rPr lang="en-US" baseline="0" dirty="0" smtClean="0"/>
              <a:t> are with your finger.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These are all good reasons to</a:t>
            </a:r>
            <a:r>
              <a:rPr lang="en-US" baseline="0" dirty="0" smtClean="0"/>
              <a:t> visit the doctor</a:t>
            </a:r>
          </a:p>
          <a:p>
            <a:pPr>
              <a:buFontTx/>
              <a:buChar char="-"/>
            </a:pPr>
            <a:r>
              <a:rPr lang="en-US" baseline="0" dirty="0" smtClean="0"/>
              <a:t> I am sure you have experienced at least one of these symptoms at some point</a:t>
            </a:r>
          </a:p>
          <a:p>
            <a:pPr>
              <a:buFontTx/>
              <a:buChar char="-"/>
            </a:pPr>
            <a:r>
              <a:rPr lang="en-US" baseline="0" dirty="0" smtClean="0"/>
              <a:t> Examples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In the head box – anxiety, this is a treatable medical problem that you don’t have to live with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Chest -  Pounding heart, tightness – Many things can cause this, it can be a serious problem or can be normal, be aware when it happens and see if it gets better, worse or stays the same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Difficulty hearing – could be a build up of ear wax, the doctor can fix it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Groin – itching or burning, weird smell, lumps or bumps – all these things can be signs of STDs, the longer the wait to go to the doctor, the worse it can get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Stomach – Diarrhea – Lots of different types of diarrhea, some are very serious 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ex. bloody diarrhea, or a few days of non-stop diarrhea – reasons to go to emergency room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Go see your family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if you have diarrhea every day for a few weeks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Other – night sweats, severe unexplained weight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These are all good/common reasons to</a:t>
            </a:r>
            <a:r>
              <a:rPr lang="en-US" baseline="0" dirty="0" smtClean="0"/>
              <a:t> visit the doctor</a:t>
            </a:r>
          </a:p>
          <a:p>
            <a:pPr>
              <a:buFontTx/>
              <a:buChar char="-"/>
            </a:pPr>
            <a:r>
              <a:rPr lang="en-US" baseline="0" dirty="0" smtClean="0"/>
              <a:t> I am sure you have experienced at least one of these symptoms at some point</a:t>
            </a:r>
          </a:p>
          <a:p>
            <a:pPr>
              <a:buFontTx/>
              <a:buChar char="-"/>
            </a:pPr>
            <a:r>
              <a:rPr lang="en-US" baseline="0" dirty="0" smtClean="0"/>
              <a:t> Examples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In the head box – anxiety, this is a treatable medical problem that you don’t have to live with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Chest -  Pounding heart, tightness – Many things can cause this, it can be a serious problem or can be normal, be aware when it happens and see if it gets better, worse or stays the same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Difficulty hearing – could be a build up of ear wax, the doctor can fix it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Groin – itching or burning, weird smell, lumps or bumps – all these things can be signs of STDs, the longer the wait to go to the doctor, the worse it can get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Stomach – Diarrhea – Lots of different types of diarrhea, some are very serious 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ex. bloody diarrhea, or a few days of non-stop diarrhea – reasons to go to emergency room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Go see your family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if you have diarrhea every day for a few weeks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Other – night sweats, severe unexplained weight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These are all good/common reasons to</a:t>
            </a:r>
            <a:r>
              <a:rPr lang="en-US" baseline="0" dirty="0" smtClean="0"/>
              <a:t> visit the doctor</a:t>
            </a:r>
          </a:p>
          <a:p>
            <a:pPr>
              <a:buFontTx/>
              <a:buChar char="-"/>
            </a:pPr>
            <a:r>
              <a:rPr lang="en-US" baseline="0" dirty="0" smtClean="0"/>
              <a:t> I am sure you have experienced at least one of these symptoms at some point</a:t>
            </a:r>
          </a:p>
          <a:p>
            <a:pPr>
              <a:buFontTx/>
              <a:buChar char="-"/>
            </a:pPr>
            <a:r>
              <a:rPr lang="en-US" baseline="0" dirty="0" smtClean="0"/>
              <a:t> Examples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In the head box – anxiety, this is a treatable medical problem that you don’t have to live with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Chest -  Pounding heart, tightness – Many things can cause this, it can be a serious problem or can be normal, be aware when it happens and see if it gets better, worse or stays the same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Difficulty hearing – could be a build up of ear wax, the doctor can fix it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Groin – itching or burning, weird smell, lumps or bumps – all these things can be signs of STDs, the longer the wait to go to the doctor, the worse it can get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Stomach – Diarrhea – Lots of different types of diarrhea, some are very serious 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ex. bloody diarrhea, or a few days of non-stop diarrhea – reasons to go to emergency room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Go see your family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if you have diarrhea every day for a few weeks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Other – night sweats, severe unexplained weight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These are all good reasons to</a:t>
            </a:r>
            <a:r>
              <a:rPr lang="en-US" baseline="0" dirty="0" smtClean="0"/>
              <a:t> visit the doctor</a:t>
            </a:r>
          </a:p>
          <a:p>
            <a:pPr>
              <a:buFontTx/>
              <a:buChar char="-"/>
            </a:pPr>
            <a:r>
              <a:rPr lang="en-US" baseline="0" dirty="0" smtClean="0"/>
              <a:t> I am sure you have experienced at least one of these symptoms at some point</a:t>
            </a:r>
          </a:p>
          <a:p>
            <a:pPr>
              <a:buFontTx/>
              <a:buChar char="-"/>
            </a:pPr>
            <a:r>
              <a:rPr lang="en-US" baseline="0" dirty="0" smtClean="0"/>
              <a:t> Examples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In the head box – anxiety, this is a treatable medical problem that you don’t have to live with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Chest -  Pounding heart, tightness – Many things can cause this, it can be a serious problem or can be normal, be aware when it happens and see if it gets better, worse or stays the same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Difficulty hearing – could be a build up of ear wax, the doctor can fix it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Groin – itching or burning, weird smell, lumps or bumps – all these things can be signs of STDs, the longer the wait to go to the doctor, the worse it can get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Stomach – Diarrhea – Lots of different types of diarrhea, some are very serious 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ex. bloody diarrhea, or a few days of non-stop diarrhea – reasons to go to emergency room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Go see your family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if you have diarrhea every day for a few weeks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Other – night sweats, severe unexplained weight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foot has an infection called </a:t>
            </a:r>
            <a:r>
              <a:rPr lang="en-US" baseline="0" dirty="0" err="1" smtClean="0"/>
              <a:t>cellulitis</a:t>
            </a:r>
            <a:r>
              <a:rPr lang="en-US" baseline="0" dirty="0" smtClean="0"/>
              <a:t> – red color, tight skin, hot skin.  This needs to be treated with antibiotics.</a:t>
            </a:r>
          </a:p>
          <a:p>
            <a:r>
              <a:rPr lang="en-US" baseline="0" dirty="0" smtClean="0"/>
              <a:t>*Describe what a bad infection looks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Ask friends, neighbors and co-workers if their doctor is accepting new patients (and if they like their doctor)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*Asks the participants what</a:t>
            </a:r>
            <a:r>
              <a:rPr lang="en-US" b="1" baseline="0" dirty="0" smtClean="0"/>
              <a:t> value they see in having a regular doctor compared to walk-in clinics.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*Asks for questions at this point</a:t>
            </a:r>
            <a:endParaRPr lang="en-US" b="1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Visit the Yellow Pages in the phone book or on the internet (computers at public libraries are free and accessible to everyone) and look for doctors under "Physicians and Surgeons”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 Clinic for refugees and immigrants </a:t>
            </a:r>
            <a:r>
              <a:rPr lang="en-US" b="1" u="sng" dirty="0" smtClean="0"/>
              <a:t>(with and without legal status</a:t>
            </a:r>
            <a:r>
              <a:rPr lang="en-US" b="1" dirty="0" smtClean="0"/>
              <a:t>) – Bridge Community Health Clinic at Raven Song Community Health Centre, Ontario and 8</a:t>
            </a:r>
            <a:r>
              <a:rPr lang="en-US" b="1" baseline="30000" dirty="0" smtClean="0"/>
              <a:t>th</a:t>
            </a:r>
            <a:r>
              <a:rPr lang="en-US" b="1" dirty="0" smtClean="0"/>
              <a:t> St, (604) 709-6540 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some talking points: </a:t>
            </a:r>
          </a:p>
          <a:p>
            <a:r>
              <a:rPr lang="en-US" dirty="0" smtClean="0"/>
              <a:t>Keep in mind that the doctor may not know you well. </a:t>
            </a:r>
          </a:p>
          <a:p>
            <a:r>
              <a:rPr lang="en-US" dirty="0" smtClean="0"/>
              <a:t>Your doctor may ask you questions that seem to have obvious answers, but be patient and answer carefully. </a:t>
            </a:r>
          </a:p>
          <a:p>
            <a:r>
              <a:rPr lang="en-US" dirty="0" smtClean="0"/>
              <a:t>Discuss your ideas and concerns, even if you feel awkward about them. </a:t>
            </a:r>
          </a:p>
          <a:p>
            <a:r>
              <a:rPr lang="en-US" dirty="0" smtClean="0"/>
              <a:t>Work through disagreements. </a:t>
            </a:r>
          </a:p>
          <a:p>
            <a:r>
              <a:rPr lang="en-US" dirty="0" smtClean="0"/>
              <a:t>Ask for a brief summary of your appointment.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 Dr to write instructions down for you!</a:t>
            </a:r>
          </a:p>
          <a:p>
            <a:endParaRPr lang="en-US" dirty="0" smtClean="0"/>
          </a:p>
          <a:p>
            <a:r>
              <a:rPr lang="en-US" dirty="0" smtClean="0"/>
              <a:t>*Consider making this two slides.</a:t>
            </a:r>
            <a:r>
              <a:rPr lang="en-US" baseline="0" dirty="0" smtClean="0"/>
              <a:t> A lot of information in this slide.</a:t>
            </a:r>
          </a:p>
          <a:p>
            <a:r>
              <a:rPr lang="en-US" baseline="0" dirty="0" smtClean="0"/>
              <a:t>*Talk about the antibiotics.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Need</a:t>
            </a:r>
            <a:r>
              <a:rPr lang="en-US" baseline="0" dirty="0" smtClean="0"/>
              <a:t> to Look at: </a:t>
            </a:r>
          </a:p>
          <a:p>
            <a:r>
              <a:rPr lang="en-US" baseline="0" dirty="0" smtClean="0"/>
              <a:t>Your Name</a:t>
            </a:r>
          </a:p>
          <a:p>
            <a:r>
              <a:rPr lang="en-US" dirty="0" smtClean="0"/>
              <a:t>Directions </a:t>
            </a:r>
          </a:p>
          <a:p>
            <a:r>
              <a:rPr lang="en-US" dirty="0" smtClean="0"/>
              <a:t>What your Taking</a:t>
            </a:r>
          </a:p>
          <a:p>
            <a:r>
              <a:rPr lang="en-US" dirty="0" smtClean="0"/>
              <a:t>Pay</a:t>
            </a:r>
            <a:r>
              <a:rPr lang="en-US" baseline="0" dirty="0" smtClean="0"/>
              <a:t> Attention to Special Labels</a:t>
            </a:r>
          </a:p>
          <a:p>
            <a:r>
              <a:rPr lang="en-US" b="1" baseline="0" dirty="0" smtClean="0"/>
              <a:t>ASK YOUR PHARMACIST ANY QUESTIONS YOU HAVE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*The date is a prescription date.</a:t>
            </a:r>
          </a:p>
          <a:p>
            <a:r>
              <a:rPr lang="en-US" b="0" baseline="0" dirty="0" smtClean="0"/>
              <a:t>*Might need the Rx# if you are want a refill, or bring the bottle, or even phone from home!</a:t>
            </a:r>
          </a:p>
          <a:p>
            <a:r>
              <a:rPr lang="en-US" b="0" baseline="0" dirty="0" smtClean="0"/>
              <a:t>*Good time to talk more about antibiotics.</a:t>
            </a:r>
          </a:p>
          <a:p>
            <a:r>
              <a:rPr lang="en-US" b="0" baseline="0" dirty="0" smtClean="0"/>
              <a:t>*Try to make this a bit more interactive:</a:t>
            </a:r>
          </a:p>
          <a:p>
            <a:r>
              <a:rPr lang="en-US" b="0" baseline="0" dirty="0" smtClean="0"/>
              <a:t>“what is the importance of having the pharmacy’s phone number?”</a:t>
            </a:r>
          </a:p>
          <a:p>
            <a:r>
              <a:rPr lang="en-US" b="0" baseline="0" dirty="0" smtClean="0"/>
              <a:t>*Can talk about with or without food if not specified, but always good to double check with the pharmacist.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(Give</a:t>
            </a:r>
            <a:r>
              <a:rPr lang="en-US" baseline="0" dirty="0" smtClean="0"/>
              <a:t> this slide on a handout)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These are all good reasons to</a:t>
            </a:r>
            <a:r>
              <a:rPr lang="en-US" baseline="0" dirty="0" smtClean="0"/>
              <a:t> visit the doctor</a:t>
            </a:r>
          </a:p>
          <a:p>
            <a:pPr>
              <a:buFontTx/>
              <a:buChar char="-"/>
            </a:pPr>
            <a:r>
              <a:rPr lang="en-US" baseline="0" dirty="0" smtClean="0"/>
              <a:t> I am sure you have experienced at least one of these symptoms at some point</a:t>
            </a:r>
          </a:p>
          <a:p>
            <a:pPr>
              <a:buFontTx/>
              <a:buChar char="-"/>
            </a:pPr>
            <a:r>
              <a:rPr lang="en-US" baseline="0" dirty="0" smtClean="0"/>
              <a:t> Examples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In the head box – anxiety, this is a treatable medical problem that you don’t have to live with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Chest -  Pounding heart, tightness – Many things can cause this, it can be a serious problem or can be normal, be aware when it happens and see if it gets better, worse or stays the same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Difficulty hearing – could be a build up of ear wax, the doctor can fix it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Groin – itching or burning, weird smell, lumps or bumps – all these things can be signs of STDs, the longer the wait to go to the doctor, the worse it can get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Stomach – Diarrhea – Lots of different types of diarrhea, some are very serious 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ex. bloody diarrhea, or a few days of non-stop diarrhea – reasons to go to emergency room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 Go see your family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if you have diarrhea every day for a few weeks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Other – night sweats, severe unexplained weight loss</a:t>
            </a:r>
          </a:p>
          <a:p>
            <a:pPr lvl="1">
              <a:buFontTx/>
              <a:buChar char="-"/>
            </a:pPr>
            <a:endParaRPr lang="en-US" baseline="0" dirty="0" smtClean="0"/>
          </a:p>
          <a:p>
            <a:pPr lvl="1">
              <a:buFontTx/>
              <a:buChar char="-"/>
            </a:pPr>
            <a:endParaRPr lang="en-US" baseline="0" dirty="0" smtClean="0"/>
          </a:p>
          <a:p>
            <a:pPr lvl="1">
              <a:buFontTx/>
              <a:buNone/>
            </a:pPr>
            <a:r>
              <a:rPr lang="en-US" baseline="0" dirty="0" smtClean="0"/>
              <a:t>*Show this at the end and on a handout, WAY too much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When you book your appointment, explain to the receptionist that you are looking for a new doctor, and you would like to meet with the doctor to get to know him or her. If possible, don’t plan to discuss a problem at this visit (don’t wait until you are very sick to meet your potential new doctor)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receptionist is very important – she is the gatekeeper. Always be nice. When you go to an appointment, you have to sign in with  the receptionist and let her know you’re there. </a:t>
            </a:r>
          </a:p>
          <a:p>
            <a:r>
              <a:rPr lang="en-US" baseline="0" dirty="0" smtClean="0"/>
              <a:t>*</a:t>
            </a:r>
            <a:r>
              <a:rPr lang="en-US" sz="1200" dirty="0" smtClean="0"/>
              <a:t>This is an opportunity for you to see how </a:t>
            </a:r>
            <a:r>
              <a:rPr lang="en-US" sz="1200" b="1" dirty="0" smtClean="0"/>
              <a:t>comfortable</a:t>
            </a:r>
            <a:r>
              <a:rPr lang="en-US" sz="1200" dirty="0" smtClean="0"/>
              <a:t> you are with the doctor.</a:t>
            </a:r>
          </a:p>
          <a:p>
            <a:r>
              <a:rPr lang="en-US" sz="1200" dirty="0" smtClean="0"/>
              <a:t>Your doctor can only help you if you </a:t>
            </a:r>
            <a:r>
              <a:rPr lang="en-US" sz="1200" b="1" dirty="0" smtClean="0"/>
              <a:t>communicate openly.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*Change heading to Making an Appointment</a:t>
            </a:r>
            <a:r>
              <a:rPr lang="en-US" baseline="0" dirty="0" smtClean="0"/>
              <a:t> in the Community.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danger of community clinics – continuity of care</a:t>
            </a:r>
          </a:p>
          <a:p>
            <a:r>
              <a:rPr lang="en-US" baseline="0" dirty="0" smtClean="0"/>
              <a:t>If you have problems with mental health and addiction, inner city clinics are great resources</a:t>
            </a:r>
          </a:p>
          <a:p>
            <a:endParaRPr lang="en-US" dirty="0" smtClean="0"/>
          </a:p>
          <a:p>
            <a:r>
              <a:rPr lang="en-US" dirty="0" smtClean="0"/>
              <a:t>*Discuss what is a community clinic </a:t>
            </a:r>
            <a:r>
              <a:rPr lang="en-US" dirty="0" err="1" smtClean="0"/>
              <a:t>vs</a:t>
            </a:r>
            <a:r>
              <a:rPr lang="en-US" dirty="0" smtClean="0"/>
              <a:t> a walk-in</a:t>
            </a:r>
            <a:r>
              <a:rPr lang="en-US" baseline="0" dirty="0" smtClean="0"/>
              <a:t> clinic. Describe this as a bridging point, but do stress that family doctor is probably the best resource.</a:t>
            </a:r>
          </a:p>
          <a:p>
            <a:r>
              <a:rPr lang="en-US" baseline="0" dirty="0" smtClean="0"/>
              <a:t>*Maybe have this on a separate 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MSP = health insurance for BC residents</a:t>
            </a:r>
          </a:p>
          <a:p>
            <a:pPr>
              <a:buFontTx/>
              <a:buChar char="-"/>
            </a:pPr>
            <a:r>
              <a:rPr lang="en-US" dirty="0" smtClean="0"/>
              <a:t>MSP insure</a:t>
            </a:r>
            <a:r>
              <a:rPr lang="en-US" baseline="0" dirty="0" smtClean="0"/>
              <a:t>s medically required services provided by Drs, other health professionals, labs, diagnostics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Pharmacare</a:t>
            </a:r>
            <a:r>
              <a:rPr lang="en-US" baseline="0" dirty="0" smtClean="0"/>
              <a:t> covers most prescription medications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</a:t>
            </a:r>
            <a:r>
              <a:rPr lang="en-US" dirty="0" smtClean="0"/>
              <a:t>Type in “MSP BC” on </a:t>
            </a:r>
            <a:r>
              <a:rPr lang="en-US" dirty="0" err="1" smtClean="0"/>
              <a:t>google</a:t>
            </a:r>
            <a:r>
              <a:rPr lang="en-US" dirty="0" smtClean="0"/>
              <a:t> to find out how to sign up – you should go through the application process before you leave prison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* Cost: ~$50 a</a:t>
            </a:r>
            <a:r>
              <a:rPr lang="en-US" baseline="0" dirty="0" smtClean="0"/>
              <a:t> month, but if you make less than a certain amount, the monthly fee is waived.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Vesna</a:t>
            </a:r>
            <a:r>
              <a:rPr lang="en-CA" dirty="0" smtClean="0"/>
              <a:t> posted updated rate – Nov. 18, 2012; only</a:t>
            </a:r>
            <a:r>
              <a:rPr lang="en-CA" baseline="0" dirty="0" smtClean="0"/>
              <a:t> got slightly more expensive for the &gt;$30,000 category</a:t>
            </a:r>
          </a:p>
          <a:p>
            <a:r>
              <a:rPr lang="en-CA" baseline="0" dirty="0" smtClean="0"/>
              <a:t>Monthly subsidy rate.</a:t>
            </a:r>
          </a:p>
          <a:p>
            <a:r>
              <a:rPr lang="en-CA" baseline="0" dirty="0" smtClean="0"/>
              <a:t>Subsidy means that you </a:t>
            </a:r>
          </a:p>
          <a:p>
            <a:r>
              <a:rPr lang="en-CA" baseline="0" dirty="0" smtClean="0"/>
              <a:t>Helpful to have an example? (Alvin) i.e. Joe made $25,000 last year and has a family of three, how much will he have to pay MSP per month?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090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*Offer</a:t>
            </a:r>
            <a:r>
              <a:rPr lang="en-US" baseline="0" dirty="0" smtClean="0"/>
              <a:t> the phone number for </a:t>
            </a:r>
            <a:r>
              <a:rPr lang="en-US" baseline="0" dirty="0" err="1" smtClean="0"/>
              <a:t>pharmacare</a:t>
            </a:r>
            <a:r>
              <a:rPr lang="en-US" baseline="0" dirty="0" smtClean="0"/>
              <a:t>, not everyone has access to a computer.</a:t>
            </a:r>
          </a:p>
          <a:p>
            <a:r>
              <a:rPr lang="en-US" dirty="0" smtClean="0"/>
              <a:t>*</a:t>
            </a:r>
            <a:r>
              <a:rPr lang="en-US" dirty="0" err="1" smtClean="0"/>
              <a:t>Pharmacare</a:t>
            </a:r>
            <a:endParaRPr lang="en-US" dirty="0" smtClean="0"/>
          </a:p>
          <a:p>
            <a:r>
              <a:rPr lang="en-US" dirty="0" smtClean="0"/>
              <a:t>Vancouver:</a:t>
            </a:r>
            <a:r>
              <a:rPr lang="en-US" baseline="0" dirty="0" smtClean="0"/>
              <a:t> 604-683-7151</a:t>
            </a:r>
          </a:p>
          <a:p>
            <a:r>
              <a:rPr lang="en-US" baseline="0" dirty="0" smtClean="0"/>
              <a:t>Outside of Vancouver: 1-800-663-7100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**Government pays 70% until 2% of</a:t>
            </a:r>
            <a:r>
              <a:rPr lang="en-US" baseline="0" dirty="0" smtClean="0"/>
              <a:t> net income </a:t>
            </a:r>
            <a:r>
              <a:rPr lang="en-US" dirty="0" smtClean="0"/>
              <a:t>and then pays the rest. </a:t>
            </a:r>
          </a:p>
          <a:p>
            <a:endParaRPr lang="en-US" dirty="0" smtClean="0"/>
          </a:p>
          <a:p>
            <a:r>
              <a:rPr lang="en-US" dirty="0" smtClean="0"/>
              <a:t>Fair </a:t>
            </a:r>
            <a:r>
              <a:rPr lang="en-US" dirty="0" err="1" smtClean="0"/>
              <a:t>Pharmacare</a:t>
            </a:r>
            <a:r>
              <a:rPr lang="en-US" baseline="0" dirty="0" smtClean="0"/>
              <a:t> is an income-based plan: calculates you and your spouse’s income based on last year’s tax returns:</a:t>
            </a:r>
          </a:p>
          <a:p>
            <a:r>
              <a:rPr lang="en-CA" dirty="0" smtClean="0">
                <a:hlinkClick r:id="rId3"/>
              </a:rPr>
              <a:t>http://www.health.gov.bc.ca/pharmacare/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from another slide that was removed – reiterating the point of ones</a:t>
            </a:r>
            <a:r>
              <a:rPr lang="en-US" baseline="0" dirty="0" smtClean="0"/>
              <a:t> rights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Listen to you and treat you with respect</a:t>
            </a:r>
          </a:p>
          <a:p>
            <a:r>
              <a:rPr lang="en-US" dirty="0" smtClean="0"/>
              <a:t>Touch you in a professional manner during a physical exam</a:t>
            </a:r>
          </a:p>
          <a:p>
            <a:r>
              <a:rPr lang="en-US" dirty="0" smtClean="0"/>
              <a:t>Explain what they are doing</a:t>
            </a:r>
          </a:p>
          <a:p>
            <a:r>
              <a:rPr lang="en-US" dirty="0" smtClean="0"/>
              <a:t>Not make assumptions or judgments about your life</a:t>
            </a:r>
          </a:p>
          <a:p>
            <a:r>
              <a:rPr lang="en-US" dirty="0" smtClean="0"/>
              <a:t>Keep what you tell them confidential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a second opinion – ONCE OUTSIDE OF PRISON</a:t>
            </a:r>
          </a:p>
          <a:p>
            <a:pPr>
              <a:buFontTx/>
              <a:buChar char="-"/>
            </a:pPr>
            <a:r>
              <a:rPr lang="en-US" baseline="0" dirty="0" smtClean="0"/>
              <a:t>Confidentiality in prison – officers outside are “listening without listening”</a:t>
            </a:r>
          </a:p>
          <a:p>
            <a:pPr>
              <a:buFontTx/>
              <a:buNone/>
            </a:pPr>
            <a:r>
              <a:rPr lang="en-US" baseline="0" dirty="0" smtClean="0"/>
              <a:t>* Note the medical record will not be available instantly, it will be a process.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C3F1-D776-894B-A94C-02280E31E7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FF21C145-317C-4DEC-9A6B-045D66B7A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A56CD1D-4D4B-0246-AF4B-5227D19D6C03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2EFC5BF-277A-5643-86E1-4BEBEA4E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3138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Health Care System and You</a:t>
            </a:r>
            <a:endParaRPr lang="en-US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4174" y="1833163"/>
            <a:ext cx="4786243" cy="358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567" y="5528443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 – Medical Services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914068"/>
            <a:ext cx="7167284" cy="4081463"/>
          </a:xfrm>
        </p:spPr>
        <p:txBody>
          <a:bodyPr>
            <a:normAutofit/>
          </a:bodyPr>
          <a:lstStyle/>
          <a:p>
            <a:r>
              <a:rPr lang="en-US" dirty="0" smtClean="0"/>
              <a:t>You must enroll with MSP</a:t>
            </a:r>
          </a:p>
          <a:p>
            <a:r>
              <a:rPr lang="en-US" dirty="0" smtClean="0"/>
              <a:t>MSP insures medically required services</a:t>
            </a:r>
          </a:p>
          <a:p>
            <a:r>
              <a:rPr lang="en-US" dirty="0" smtClean="0"/>
              <a:t>Social services covers you for the first 30 days you’re out of prison – must be covered after</a:t>
            </a:r>
          </a:p>
          <a:p>
            <a:r>
              <a:rPr lang="en-US" dirty="0" smtClean="0"/>
              <a:t>BUT if you have urgent medical needs, Dr will see you no matter what (coverage or not)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588" y="1371600"/>
            <a:ext cx="2404771" cy="157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2532" y="1219203"/>
          <a:ext cx="6438596" cy="5105400"/>
        </p:xfrm>
        <a:graphic>
          <a:graphicData uri="http://schemas.openxmlformats.org/drawingml/2006/table">
            <a:tbl>
              <a:tblPr/>
              <a:tblGrid>
                <a:gridCol w="1609649"/>
                <a:gridCol w="1609649"/>
                <a:gridCol w="1609649"/>
                <a:gridCol w="1609649"/>
              </a:tblGrid>
              <a:tr h="80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Adjusted Net Income</a:t>
                      </a:r>
                      <a:endParaRPr lang="en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One Person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Family of Two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Family of Three or More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$0 - $22,000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$0.00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$0.00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$0.00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$22,001 - $24,000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$12.80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$23.20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$25.60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$24,001 - $26,000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$25.60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$46.40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$51.20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$26,001 - $28,000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$38.40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$69.60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$76.80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$28,001 - $30,000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$51.20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$92.80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$102.40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b="1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Over $30,000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$66.50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$120.50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900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$133.00</a:t>
                      </a:r>
                      <a:endParaRPr lang="en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en-CA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EFFECTIVE JANUARY 1, 2013</a:t>
            </a: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7486" y="826532"/>
            <a:ext cx="34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EFFECTIVE JANUARY 1, 2013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Pharmacare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Covers most prescription drugs for people –  Income based assistance</a:t>
            </a:r>
          </a:p>
          <a:p>
            <a:r>
              <a:rPr lang="en-US" b="1" dirty="0" smtClean="0"/>
              <a:t>Need to have MSP to register </a:t>
            </a:r>
          </a:p>
          <a:p>
            <a:r>
              <a:rPr lang="en-US" dirty="0" smtClean="0"/>
              <a:t>At time of purchase, you only pay amount not covered by </a:t>
            </a:r>
            <a:r>
              <a:rPr lang="en-US" dirty="0" err="1" smtClean="0"/>
              <a:t>pharmacare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1487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681518"/>
            <a:ext cx="7167284" cy="40814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</a:t>
            </a:r>
            <a:r>
              <a:rPr lang="en-US" sz="2400" dirty="0" smtClean="0"/>
              <a:t>inding a Doctor</a:t>
            </a:r>
          </a:p>
          <a:p>
            <a:r>
              <a:rPr lang="en-US" sz="2400" dirty="0" smtClean="0"/>
              <a:t>Making an Appointment and Preparing for it</a:t>
            </a:r>
          </a:p>
          <a:p>
            <a:r>
              <a:rPr lang="en-US" sz="2400" dirty="0" smtClean="0"/>
              <a:t>Your Rights As a Patient</a:t>
            </a:r>
          </a:p>
          <a:p>
            <a:r>
              <a:rPr lang="en-US" sz="2400" dirty="0" smtClean="0"/>
              <a:t>Getting </a:t>
            </a:r>
            <a:r>
              <a:rPr lang="en-US" sz="2400" dirty="0" smtClean="0"/>
              <a:t>the Most out of </a:t>
            </a:r>
            <a:r>
              <a:rPr lang="en-US" sz="2400" dirty="0" smtClean="0"/>
              <a:t>Your </a:t>
            </a:r>
            <a:r>
              <a:rPr lang="en-US" sz="2400" dirty="0" smtClean="0"/>
              <a:t>Dr Appointment</a:t>
            </a:r>
          </a:p>
          <a:p>
            <a:r>
              <a:rPr lang="en-US" sz="2400" dirty="0" smtClean="0"/>
              <a:t>Common Symptoms</a:t>
            </a:r>
          </a:p>
          <a:p>
            <a:r>
              <a:rPr lang="en-US" sz="2400" dirty="0" smtClean="0"/>
              <a:t>When to go to Emergency Room</a:t>
            </a:r>
          </a:p>
          <a:p>
            <a:r>
              <a:rPr lang="en-US" sz="2400" dirty="0" smtClean="0"/>
              <a:t>How to Read a Prescription Bottle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567" y="5528443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964"/>
            <a:ext cx="8229600" cy="1143000"/>
          </a:xfrm>
        </p:spPr>
        <p:txBody>
          <a:bodyPr/>
          <a:lstStyle/>
          <a:p>
            <a:r>
              <a:rPr lang="en-US" dirty="0" smtClean="0"/>
              <a:t>Your Rights as a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971"/>
            <a:ext cx="8229600" cy="4389120"/>
          </a:xfrm>
        </p:spPr>
        <p:txBody>
          <a:bodyPr>
            <a:noAutofit/>
          </a:bodyPr>
          <a:lstStyle/>
          <a:p>
            <a:r>
              <a:rPr lang="en-US" sz="2400" dirty="0" smtClean="0"/>
              <a:t>To </a:t>
            </a:r>
            <a:r>
              <a:rPr lang="en-US" sz="2400" b="1" dirty="0" smtClean="0"/>
              <a:t>have </a:t>
            </a:r>
            <a:r>
              <a:rPr lang="en-US" sz="2400" b="1" dirty="0"/>
              <a:t>a friend </a:t>
            </a:r>
            <a:r>
              <a:rPr lang="en-US" sz="2400" dirty="0"/>
              <a:t>or someone else with you during an </a:t>
            </a:r>
            <a:r>
              <a:rPr lang="en-US" sz="2400" dirty="0" smtClean="0"/>
              <a:t>appointment </a:t>
            </a:r>
          </a:p>
          <a:p>
            <a:r>
              <a:rPr lang="en-US" sz="2400" dirty="0" smtClean="0"/>
              <a:t>To be </a:t>
            </a:r>
            <a:r>
              <a:rPr lang="en-US" sz="2400" dirty="0"/>
              <a:t>treated with </a:t>
            </a:r>
            <a:r>
              <a:rPr lang="en-US" sz="2400" b="1" dirty="0"/>
              <a:t>dignity and </a:t>
            </a:r>
            <a:r>
              <a:rPr lang="en-US" sz="2400" b="1" dirty="0" smtClean="0"/>
              <a:t>respect</a:t>
            </a:r>
          </a:p>
          <a:p>
            <a:r>
              <a:rPr lang="en-US" sz="2400" dirty="0" smtClean="0"/>
              <a:t>To</a:t>
            </a:r>
            <a:r>
              <a:rPr lang="en-US" sz="2400" b="1" dirty="0" smtClean="0"/>
              <a:t> not feel judged </a:t>
            </a:r>
            <a:r>
              <a:rPr lang="en-US" sz="2400" dirty="0" smtClean="0"/>
              <a:t>or discriminated against </a:t>
            </a:r>
          </a:p>
          <a:p>
            <a:r>
              <a:rPr lang="en-US" sz="2400" dirty="0" smtClean="0"/>
              <a:t>To </a:t>
            </a:r>
            <a:r>
              <a:rPr lang="en-US" sz="2400" b="1" dirty="0" smtClean="0"/>
              <a:t>ask </a:t>
            </a:r>
            <a:r>
              <a:rPr lang="en-US" sz="2400" b="1" dirty="0"/>
              <a:t>questions </a:t>
            </a:r>
            <a:r>
              <a:rPr lang="en-US" sz="2400" dirty="0"/>
              <a:t>about your </a:t>
            </a:r>
            <a:r>
              <a:rPr lang="en-US" sz="2400" dirty="0" smtClean="0"/>
              <a:t>health </a:t>
            </a:r>
          </a:p>
          <a:p>
            <a:r>
              <a:rPr lang="en-US" sz="2400" dirty="0" smtClean="0"/>
              <a:t>To </a:t>
            </a:r>
            <a:r>
              <a:rPr lang="en-US" sz="2400" b="1" dirty="0" smtClean="0"/>
              <a:t>receive </a:t>
            </a:r>
            <a:r>
              <a:rPr lang="en-US" sz="2400" b="1" dirty="0"/>
              <a:t>good explanations</a:t>
            </a:r>
            <a:r>
              <a:rPr lang="en-US" sz="2400" dirty="0"/>
              <a:t> that you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can understand </a:t>
            </a:r>
          </a:p>
          <a:p>
            <a:r>
              <a:rPr lang="en-US" sz="2400" dirty="0" smtClean="0"/>
              <a:t>To </a:t>
            </a:r>
            <a:r>
              <a:rPr lang="en-US" sz="2400" b="1" dirty="0" smtClean="0"/>
              <a:t>disagree </a:t>
            </a:r>
            <a:r>
              <a:rPr lang="en-US" sz="2400" dirty="0"/>
              <a:t>with your health care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provider 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6719" y="3937000"/>
            <a:ext cx="22352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Rights as a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645741"/>
            <a:ext cx="7167284" cy="4081463"/>
          </a:xfrm>
        </p:spPr>
        <p:txBody>
          <a:bodyPr>
            <a:normAutofit fontScale="92500" lnSpcReduction="10000"/>
          </a:bodyPr>
          <a:lstStyle/>
          <a:p>
            <a:r>
              <a:rPr lang="en-US" sz="2595" dirty="0" smtClean="0"/>
              <a:t>To get a </a:t>
            </a:r>
            <a:r>
              <a:rPr lang="en-US" sz="2595" b="1" dirty="0" smtClean="0"/>
              <a:t>second opinion </a:t>
            </a:r>
          </a:p>
          <a:p>
            <a:r>
              <a:rPr lang="en-US" sz="2595" dirty="0" smtClean="0"/>
              <a:t>To </a:t>
            </a:r>
            <a:r>
              <a:rPr lang="en-US" sz="2595" b="1" dirty="0" smtClean="0"/>
              <a:t>say no </a:t>
            </a:r>
            <a:r>
              <a:rPr lang="en-US" sz="2595" dirty="0" smtClean="0"/>
              <a:t>to treatment </a:t>
            </a:r>
          </a:p>
          <a:p>
            <a:r>
              <a:rPr lang="en-US" sz="2595" dirty="0" smtClean="0"/>
              <a:t>To have access to your </a:t>
            </a:r>
            <a:r>
              <a:rPr lang="en-US" sz="2595" b="1" dirty="0" smtClean="0"/>
              <a:t>medical records </a:t>
            </a:r>
            <a:r>
              <a:rPr lang="en-US" sz="2595" dirty="0" smtClean="0"/>
              <a:t>and read them</a:t>
            </a:r>
          </a:p>
          <a:p>
            <a:r>
              <a:rPr lang="en-US" sz="2595" dirty="0" smtClean="0"/>
              <a:t>To </a:t>
            </a:r>
            <a:r>
              <a:rPr lang="en-US" sz="2595" b="1" dirty="0" smtClean="0"/>
              <a:t>change doctors </a:t>
            </a:r>
            <a:r>
              <a:rPr lang="en-US" sz="2595" dirty="0" smtClean="0"/>
              <a:t>(but be aware of limited resources)</a:t>
            </a:r>
          </a:p>
          <a:p>
            <a:r>
              <a:rPr lang="en-US" sz="2595" dirty="0" smtClean="0"/>
              <a:t>To have your </a:t>
            </a:r>
            <a:r>
              <a:rPr lang="en-US" sz="2595" b="1" dirty="0" smtClean="0"/>
              <a:t>confidentiality </a:t>
            </a:r>
            <a:r>
              <a:rPr lang="en-US" sz="2595" dirty="0" smtClean="0"/>
              <a:t>and privacy respected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67" y="5461384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Responsibilities as a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446980"/>
            <a:ext cx="7167284" cy="4081463"/>
          </a:xfrm>
        </p:spPr>
        <p:txBody>
          <a:bodyPr>
            <a:normAutofit fontScale="92500" lnSpcReduction="20000"/>
          </a:bodyPr>
          <a:lstStyle/>
          <a:p>
            <a:r>
              <a:rPr lang="en-US" sz="2378" dirty="0" smtClean="0"/>
              <a:t>Show your doctor and health care team </a:t>
            </a:r>
            <a:r>
              <a:rPr lang="en-US" sz="2378" b="1" dirty="0" smtClean="0"/>
              <a:t>respect.</a:t>
            </a:r>
          </a:p>
          <a:p>
            <a:pPr lvl="2"/>
            <a:r>
              <a:rPr lang="en-US" sz="2378" dirty="0" smtClean="0"/>
              <a:t>Do not threaten the doctor or nurses.</a:t>
            </a:r>
          </a:p>
          <a:p>
            <a:r>
              <a:rPr lang="en-US" sz="2378" dirty="0" smtClean="0"/>
              <a:t>Do not ask for </a:t>
            </a:r>
            <a:r>
              <a:rPr lang="en-US" sz="2378" b="1" dirty="0" smtClean="0"/>
              <a:t>medication you don’t need</a:t>
            </a:r>
            <a:r>
              <a:rPr lang="en-US" sz="2378" dirty="0" smtClean="0"/>
              <a:t>.</a:t>
            </a:r>
          </a:p>
          <a:p>
            <a:r>
              <a:rPr lang="en-US" sz="2378" dirty="0" smtClean="0"/>
              <a:t>Share all of the </a:t>
            </a:r>
            <a:r>
              <a:rPr lang="en-US" sz="2378" b="1" dirty="0" smtClean="0"/>
              <a:t>important information </a:t>
            </a:r>
            <a:r>
              <a:rPr lang="en-US" sz="2378" dirty="0" smtClean="0"/>
              <a:t>with your doctor.</a:t>
            </a:r>
          </a:p>
          <a:p>
            <a:r>
              <a:rPr lang="en-US" sz="2378" dirty="0" smtClean="0"/>
              <a:t>Understand the </a:t>
            </a:r>
            <a:r>
              <a:rPr lang="en-US" sz="2378" b="1" dirty="0" smtClean="0"/>
              <a:t>time limits </a:t>
            </a:r>
            <a:r>
              <a:rPr lang="en-US" sz="2378" dirty="0" smtClean="0"/>
              <a:t>of the appointment.</a:t>
            </a:r>
          </a:p>
          <a:p>
            <a:r>
              <a:rPr lang="en-US" sz="2378" b="1" dirty="0" smtClean="0"/>
              <a:t>Take responsibility </a:t>
            </a:r>
            <a:r>
              <a:rPr lang="en-US" sz="2378" dirty="0" smtClean="0"/>
              <a:t>for your own health.</a:t>
            </a:r>
          </a:p>
          <a:p>
            <a:r>
              <a:rPr lang="en-US" sz="2378" dirty="0" smtClean="0"/>
              <a:t>Try to live a </a:t>
            </a:r>
            <a:r>
              <a:rPr lang="en-US" sz="2378" b="1" dirty="0" smtClean="0"/>
              <a:t>healthy life</a:t>
            </a:r>
            <a:r>
              <a:rPr lang="en-US" sz="2378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67" y="5528443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your Doctor’s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my Symptoms?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768" y="3001126"/>
            <a:ext cx="3766688" cy="31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Who we are</a:t>
            </a:r>
          </a:p>
          <a:p>
            <a:r>
              <a:rPr lang="en-US" sz="2400" dirty="0" smtClean="0"/>
              <a:t>Why we are here</a:t>
            </a:r>
          </a:p>
          <a:p>
            <a:r>
              <a:rPr lang="en-US" sz="2400" dirty="0" smtClean="0"/>
              <a:t>What we are going to talk about in this workshop</a:t>
            </a:r>
          </a:p>
          <a:p>
            <a:r>
              <a:rPr lang="en-US" sz="2400" dirty="0" smtClean="0"/>
              <a:t>Why should this matter to you</a:t>
            </a:r>
          </a:p>
          <a:p>
            <a:r>
              <a:rPr lang="en-US" sz="2400" dirty="0" smtClean="0"/>
              <a:t>This will be interactive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567" y="5528443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my Symptoms?</a:t>
            </a:r>
            <a:endParaRPr lang="en-US" dirty="0"/>
          </a:p>
        </p:txBody>
      </p:sp>
      <p:pic>
        <p:nvPicPr>
          <p:cNvPr id="5" name="Content Placeholder 4" descr="SSx Pic.bmp"/>
          <p:cNvPicPr>
            <a:picLocks noGrp="1" noChangeAspect="1"/>
          </p:cNvPicPr>
          <p:nvPr>
            <p:ph idx="1"/>
          </p:nvPr>
        </p:nvPicPr>
        <p:blipFill>
          <a:blip r:embed="rId3"/>
          <a:srcRect l="-5305" r="-530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01" y="1704715"/>
            <a:ext cx="7167284" cy="4081463"/>
          </a:xfrm>
        </p:spPr>
        <p:txBody>
          <a:bodyPr/>
          <a:lstStyle/>
          <a:p>
            <a:r>
              <a:rPr lang="en-US" sz="2300" dirty="0" smtClean="0"/>
              <a:t>Typical Questions</a:t>
            </a:r>
          </a:p>
          <a:p>
            <a:pPr lvl="1"/>
            <a:r>
              <a:rPr lang="en-US" sz="2300" dirty="0" smtClean="0"/>
              <a:t>When did it start?</a:t>
            </a:r>
          </a:p>
          <a:p>
            <a:pPr lvl="1"/>
            <a:r>
              <a:rPr lang="en-US" sz="2300" dirty="0" smtClean="0"/>
              <a:t>Where is the symptom (be precise)? </a:t>
            </a:r>
          </a:p>
          <a:p>
            <a:pPr lvl="1"/>
            <a:r>
              <a:rPr lang="en-US" sz="2300" dirty="0" smtClean="0"/>
              <a:t>Has it gotten better or worse?</a:t>
            </a:r>
          </a:p>
          <a:p>
            <a:pPr lvl="1"/>
            <a:r>
              <a:rPr lang="en-US" sz="2300" dirty="0" smtClean="0"/>
              <a:t>What do you want to ask your doctor?</a:t>
            </a:r>
          </a:p>
          <a:p>
            <a:pPr lvl="1"/>
            <a:r>
              <a:rPr lang="en-US" sz="2300" dirty="0" smtClean="0"/>
              <a:t>Write details down during the meeting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6010" y="4490010"/>
            <a:ext cx="2367990" cy="23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Anxiety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8793" y="1949839"/>
            <a:ext cx="4964793" cy="407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Chest Pain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340" y="2496442"/>
            <a:ext cx="5170122" cy="344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Groin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98590" cy="429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 l="12690" r="19618"/>
          <a:stretch>
            <a:fillRect/>
          </a:stretch>
        </p:blipFill>
        <p:spPr bwMode="auto">
          <a:xfrm>
            <a:off x="2940001" y="3524999"/>
            <a:ext cx="3008243" cy="33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enital-herpes-vagi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204" y="0"/>
            <a:ext cx="3021796" cy="429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444" y="1329260"/>
            <a:ext cx="4553929" cy="47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Think About</a:t>
            </a:r>
            <a:endParaRPr lang="en-US" dirty="0"/>
          </a:p>
        </p:txBody>
      </p:sp>
      <p:pic>
        <p:nvPicPr>
          <p:cNvPr id="4" name="Content Placeholder 3" descr="SSx bubble.bmp"/>
          <p:cNvPicPr>
            <a:picLocks noGrp="1" noChangeAspect="1"/>
          </p:cNvPicPr>
          <p:nvPr>
            <p:ph idx="1"/>
          </p:nvPr>
        </p:nvPicPr>
        <p:blipFill>
          <a:blip r:embed="rId3"/>
          <a:srcRect t="-9848" b="-9848"/>
          <a:stretch>
            <a:fillRect/>
          </a:stretch>
        </p:blipFill>
        <p:spPr>
          <a:xfrm>
            <a:off x="199340" y="1371600"/>
            <a:ext cx="8753304" cy="4984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Appointments vs. Same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1" y="2057400"/>
            <a:ext cx="7899213" cy="24479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some examples of when you should make an appointment rather than just showing up?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Scheduling Appointments vs. Same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Appointments (examples)</a:t>
            </a:r>
          </a:p>
          <a:p>
            <a:pPr lvl="2"/>
            <a:r>
              <a:rPr lang="en-US" dirty="0" smtClean="0"/>
              <a:t>Vaccinations</a:t>
            </a:r>
          </a:p>
          <a:p>
            <a:pPr lvl="2"/>
            <a:r>
              <a:rPr lang="en-US" dirty="0" smtClean="0"/>
              <a:t>Medication Refills</a:t>
            </a:r>
          </a:p>
          <a:p>
            <a:pPr lvl="2"/>
            <a:r>
              <a:rPr lang="en-US" dirty="0" smtClean="0"/>
              <a:t>Physical Exams (yearly)</a:t>
            </a:r>
          </a:p>
          <a:p>
            <a:pPr lvl="2"/>
            <a:r>
              <a:rPr lang="en-US" dirty="0" smtClean="0"/>
              <a:t>Muscle/Joint Pain (non severe)</a:t>
            </a:r>
          </a:p>
          <a:p>
            <a:pPr lvl="2"/>
            <a:r>
              <a:rPr lang="en-US" dirty="0" smtClean="0"/>
              <a:t>Depression</a:t>
            </a:r>
          </a:p>
          <a:p>
            <a:pPr lvl="2"/>
            <a:r>
              <a:rPr lang="en-US" dirty="0" smtClean="0"/>
              <a:t>Unexplained changes (appetite, weight change, urine change, severe tiredness)</a:t>
            </a:r>
          </a:p>
          <a:p>
            <a:r>
              <a:rPr lang="en-US" dirty="0" smtClean="0"/>
              <a:t>Allows the Dr. to prepare for you!</a:t>
            </a:r>
          </a:p>
          <a:p>
            <a:pPr lvl="2"/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518" y="4786906"/>
            <a:ext cx="2813282" cy="207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2253" y="1935480"/>
            <a:ext cx="1194547" cy="178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446980"/>
            <a:ext cx="7167284" cy="40814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400" dirty="0" smtClean="0"/>
              <a:t>1. You are allowed to bring a friend/ partner to a doctor’s appointment</a:t>
            </a:r>
          </a:p>
          <a:p>
            <a:pPr marL="514350" indent="-514350">
              <a:buNone/>
            </a:pPr>
            <a:r>
              <a:rPr lang="en-US" sz="2400" dirty="0" smtClean="0"/>
              <a:t>	True or False?</a:t>
            </a:r>
          </a:p>
          <a:p>
            <a:pPr>
              <a:buNone/>
            </a:pPr>
            <a:r>
              <a:rPr lang="en-US" sz="2400" dirty="0" smtClean="0"/>
              <a:t>2. You should always go to the emergency room for Diarrhea</a:t>
            </a:r>
          </a:p>
          <a:p>
            <a:pPr>
              <a:buNone/>
            </a:pPr>
            <a:r>
              <a:rPr lang="en-US" sz="2400" dirty="0" smtClean="0"/>
              <a:t>	True or False?</a:t>
            </a:r>
          </a:p>
          <a:p>
            <a:pPr>
              <a:buNone/>
            </a:pPr>
            <a:r>
              <a:rPr lang="en-US" sz="2400" dirty="0" smtClean="0"/>
              <a:t>3. Once you have a family doctor, you are not allowed to change doctors</a:t>
            </a:r>
          </a:p>
          <a:p>
            <a:pPr>
              <a:buNone/>
            </a:pPr>
            <a:r>
              <a:rPr lang="en-US" sz="2400" dirty="0" smtClean="0"/>
              <a:t>	True or False?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567" y="5528443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a Doctor Right Away If: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all Family Doctor first, or Drop In Clinic or head to Emergency Room if…</a:t>
            </a:r>
          </a:p>
          <a:p>
            <a:pPr lvl="2"/>
            <a:r>
              <a:rPr lang="en-US" dirty="0" smtClean="0"/>
              <a:t>Bleeding you can’t stop</a:t>
            </a:r>
          </a:p>
          <a:p>
            <a:pPr lvl="2"/>
            <a:r>
              <a:rPr lang="en-US" dirty="0" smtClean="0"/>
              <a:t>Bad infection</a:t>
            </a:r>
          </a:p>
          <a:p>
            <a:pPr lvl="2"/>
            <a:r>
              <a:rPr lang="en-US" dirty="0" smtClean="0"/>
              <a:t>Broken Bone</a:t>
            </a:r>
          </a:p>
          <a:p>
            <a:pPr lvl="2"/>
            <a:r>
              <a:rPr lang="en-US" dirty="0" smtClean="0"/>
              <a:t>Chest Pain</a:t>
            </a:r>
          </a:p>
          <a:p>
            <a:pPr lvl="2"/>
            <a:r>
              <a:rPr lang="en-US" dirty="0" smtClean="0"/>
              <a:t>Severe Diarrhea</a:t>
            </a:r>
          </a:p>
          <a:p>
            <a:pPr lvl="2"/>
            <a:r>
              <a:rPr lang="en-US" dirty="0" smtClean="0"/>
              <a:t>Pain you can’t handle</a:t>
            </a:r>
          </a:p>
          <a:p>
            <a:pPr lvl="2"/>
            <a:r>
              <a:rPr lang="en-US" dirty="0" smtClean="0"/>
              <a:t>Sudden difficulty breathing</a:t>
            </a:r>
          </a:p>
          <a:p>
            <a:pPr lvl="2"/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399" y="4111714"/>
            <a:ext cx="2855561" cy="214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886" y="1965158"/>
            <a:ext cx="2862075" cy="214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Relationship With Your Doctor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r>
              <a:rPr lang="en-US" dirty="0"/>
              <a:t> Your conversation with your doctor is unlike other conversations because:</a:t>
            </a:r>
            <a:r>
              <a:rPr lang="en-US" dirty="0" smtClean="0"/>
              <a:t> </a:t>
            </a:r>
          </a:p>
          <a:p>
            <a:pPr lvl="2"/>
            <a:r>
              <a:rPr lang="en-US" sz="2400" dirty="0" smtClean="0"/>
              <a:t>You </a:t>
            </a:r>
            <a:r>
              <a:rPr lang="en-US" sz="2400" dirty="0"/>
              <a:t>discuss sensitive and private issues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Your </a:t>
            </a:r>
            <a:r>
              <a:rPr lang="en-US" sz="2400" dirty="0"/>
              <a:t>time</a:t>
            </a:r>
            <a:r>
              <a:rPr lang="en-US" sz="2400" dirty="0" smtClean="0"/>
              <a:t> is </a:t>
            </a:r>
            <a:r>
              <a:rPr lang="en-US" sz="2400" dirty="0"/>
              <a:t>limited. </a:t>
            </a:r>
            <a:endParaRPr lang="en-US" sz="2400" dirty="0" smtClean="0"/>
          </a:p>
          <a:p>
            <a:pPr lvl="2"/>
            <a:r>
              <a:rPr lang="en-US" sz="2400" dirty="0" smtClean="0"/>
              <a:t>Your </a:t>
            </a:r>
            <a:r>
              <a:rPr lang="en-US" sz="2400" dirty="0"/>
              <a:t>doctor is an expert on health and disease while you are the expert on your experience of the problem. </a:t>
            </a:r>
            <a:endParaRPr lang="en-US" sz="2400" dirty="0" smtClean="0"/>
          </a:p>
          <a:p>
            <a:pPr lvl="2"/>
            <a:r>
              <a:rPr lang="en-US" sz="2400" dirty="0" smtClean="0"/>
              <a:t>You </a:t>
            </a:r>
            <a:r>
              <a:rPr lang="en-US" sz="2400" dirty="0"/>
              <a:t>make important decisions that affect your life.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67" y="5546331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/>
          <a:lstStyle/>
          <a:p>
            <a:r>
              <a:rPr lang="en-US" dirty="0" smtClean="0"/>
              <a:t>Checklist Before You 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446980"/>
            <a:ext cx="7167284" cy="40814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Included in handout are a list of helpful questions to double check before you leave your visit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67" y="5528443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Read a Prescription Pill Bottle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940" y="2178975"/>
            <a:ext cx="6533764" cy="3947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446980"/>
            <a:ext cx="7167284" cy="40814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You are allowed to bring a friend/ partner to a doctor’s appointment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True</a:t>
            </a:r>
          </a:p>
          <a:p>
            <a:pPr>
              <a:buNone/>
            </a:pPr>
            <a:r>
              <a:rPr lang="en-US" sz="2400" dirty="0" smtClean="0"/>
              <a:t>2. You should always go to the emergency room for diarrhea</a:t>
            </a:r>
          </a:p>
          <a:p>
            <a:pPr>
              <a:buNone/>
            </a:pPr>
            <a:r>
              <a:rPr lang="en-US" sz="2400" dirty="0" smtClean="0"/>
              <a:t>	  </a:t>
            </a:r>
            <a:r>
              <a:rPr lang="en-US" sz="2400" b="1" dirty="0" smtClean="0"/>
              <a:t>False – Sometimes!</a:t>
            </a:r>
          </a:p>
          <a:p>
            <a:pPr>
              <a:buNone/>
            </a:pPr>
            <a:r>
              <a:rPr lang="en-US" sz="2400" dirty="0" smtClean="0"/>
              <a:t>3. Once you have a family doctor, you are not allowed to change doctors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False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567" y="5528443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t="3980" r="19035"/>
          <a:stretch>
            <a:fillRect/>
          </a:stretch>
        </p:blipFill>
        <p:spPr bwMode="auto">
          <a:xfrm>
            <a:off x="2188254" y="1748457"/>
            <a:ext cx="5094230" cy="452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mon SSx.bmp"/>
          <p:cNvPicPr>
            <a:picLocks noGrp="1" noChangeAspect="1"/>
          </p:cNvPicPr>
          <p:nvPr>
            <p:ph idx="1"/>
          </p:nvPr>
        </p:nvPicPr>
        <p:blipFill>
          <a:blip r:embed="rId3"/>
          <a:srcRect l="-24448" r="-24448"/>
          <a:stretch>
            <a:fillRect/>
          </a:stretch>
        </p:blipFill>
        <p:spPr>
          <a:xfrm>
            <a:off x="-708457" y="1140003"/>
            <a:ext cx="10478413" cy="5408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681518"/>
            <a:ext cx="7167284" cy="40814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</a:t>
            </a:r>
            <a:r>
              <a:rPr lang="en-US" sz="2400" dirty="0" smtClean="0"/>
              <a:t>inding a Doctor</a:t>
            </a:r>
          </a:p>
          <a:p>
            <a:r>
              <a:rPr lang="en-US" sz="2400" dirty="0" smtClean="0"/>
              <a:t>Making an Appointment and Preparing for it</a:t>
            </a:r>
          </a:p>
          <a:p>
            <a:r>
              <a:rPr lang="en-US" sz="2400" dirty="0" smtClean="0"/>
              <a:t>Your Rights As a Patient</a:t>
            </a:r>
          </a:p>
          <a:p>
            <a:r>
              <a:rPr lang="en-US" sz="2400" dirty="0" smtClean="0"/>
              <a:t>Getting the Most out of Your Dr Appointment</a:t>
            </a:r>
          </a:p>
          <a:p>
            <a:r>
              <a:rPr lang="en-US" sz="2400" dirty="0" smtClean="0"/>
              <a:t>Common Symptoms</a:t>
            </a:r>
          </a:p>
          <a:p>
            <a:r>
              <a:rPr lang="en-US" sz="2400" dirty="0" smtClean="0"/>
              <a:t>When to go to Emergency Room</a:t>
            </a:r>
          </a:p>
          <a:p>
            <a:r>
              <a:rPr lang="en-US" sz="2400" dirty="0" smtClean="0"/>
              <a:t>How to Read a Prescription Bottle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567" y="5528443"/>
            <a:ext cx="3461433" cy="132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 Regular Doctor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487"/>
            <a:ext cx="8229600" cy="438912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BC College of Physicians and Surgeons - resource</a:t>
            </a:r>
          </a:p>
          <a:p>
            <a:pPr lvl="1"/>
            <a:r>
              <a:rPr lang="en-US" sz="2400" dirty="0" smtClean="0"/>
              <a:t>Ask friends, neighbors and co-workers</a:t>
            </a:r>
          </a:p>
          <a:p>
            <a:pPr lvl="1"/>
            <a:r>
              <a:rPr lang="en-US" sz="2400" dirty="0" smtClean="0"/>
              <a:t>Visit the </a:t>
            </a:r>
            <a:r>
              <a:rPr lang="en-US" sz="2400" b="1" u="sng" dirty="0" smtClean="0"/>
              <a:t>Yellow Pages </a:t>
            </a:r>
            <a:r>
              <a:rPr lang="en-US" sz="2400" dirty="0" smtClean="0"/>
              <a:t>in the phone book or on the internet, look under </a:t>
            </a:r>
            <a:r>
              <a:rPr lang="en-US" sz="2400" b="1" u="sng" dirty="0" smtClean="0"/>
              <a:t>"Physicians and Surgeons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Hospitals have lists of Drs accepting new patients</a:t>
            </a:r>
          </a:p>
          <a:p>
            <a:pPr lvl="1"/>
            <a:r>
              <a:rPr lang="en-US" sz="2400" b="1" dirty="0" smtClean="0"/>
              <a:t>Make a list </a:t>
            </a:r>
            <a:r>
              <a:rPr lang="en-US" sz="2400" dirty="0" smtClean="0"/>
              <a:t>of candidate doctors </a:t>
            </a:r>
          </a:p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606" y="5023707"/>
            <a:ext cx="1895341" cy="16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an Appointment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103947"/>
            <a:ext cx="5900503" cy="424672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Explain to the receptionist </a:t>
            </a:r>
            <a:r>
              <a:rPr lang="en-US" sz="2000" dirty="0" smtClean="0"/>
              <a:t>that </a:t>
            </a:r>
            <a:r>
              <a:rPr lang="en-US" sz="2000" dirty="0"/>
              <a:t>you are looking for a new doctor, and</a:t>
            </a:r>
            <a:r>
              <a:rPr lang="en-US" sz="2000" dirty="0" smtClean="0"/>
              <a:t> would </a:t>
            </a:r>
            <a:r>
              <a:rPr lang="en-US" sz="2000" dirty="0"/>
              <a:t>like to meet with the </a:t>
            </a:r>
            <a:r>
              <a:rPr lang="en-US" sz="2000" dirty="0" smtClean="0"/>
              <a:t>doctor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possible, don’t plan to discuss a problem at this </a:t>
            </a:r>
            <a:r>
              <a:rPr lang="en-US" sz="2000" dirty="0" smtClean="0"/>
              <a:t>visit 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this opportunity </a:t>
            </a:r>
            <a:r>
              <a:rPr lang="en-US" sz="2000" b="1" dirty="0"/>
              <a:t>to get to know the </a:t>
            </a:r>
            <a:r>
              <a:rPr lang="en-US" sz="2000" b="1" dirty="0" smtClean="0"/>
              <a:t>doctor </a:t>
            </a:r>
          </a:p>
          <a:p>
            <a:r>
              <a:rPr lang="en-US" sz="2000" dirty="0" smtClean="0"/>
              <a:t>This is a chance for </a:t>
            </a:r>
            <a:r>
              <a:rPr lang="en-US" sz="2000" dirty="0"/>
              <a:t>the doctor to </a:t>
            </a:r>
            <a:r>
              <a:rPr lang="en-US" sz="2000" b="1" dirty="0"/>
              <a:t>find out about you </a:t>
            </a:r>
            <a:r>
              <a:rPr lang="en-US" sz="2000" dirty="0"/>
              <a:t>and your health.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861" y="2596844"/>
            <a:ext cx="1993900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446980"/>
            <a:ext cx="7167284" cy="4081463"/>
          </a:xfrm>
        </p:spPr>
        <p:txBody>
          <a:bodyPr>
            <a:normAutofit/>
          </a:bodyPr>
          <a:lstStyle/>
          <a:p>
            <a:pPr lvl="1"/>
            <a:r>
              <a:rPr lang="en-US" sz="2100" dirty="0" smtClean="0"/>
              <a:t>Non-profit organization set up to serve a particular community</a:t>
            </a:r>
          </a:p>
          <a:p>
            <a:pPr lvl="2"/>
            <a:r>
              <a:rPr lang="en-US" sz="2100" dirty="0" smtClean="0"/>
              <a:t>E.g. Inner city community clinics are specialized in addiction and mental health</a:t>
            </a:r>
          </a:p>
          <a:p>
            <a:pPr lvl="2"/>
            <a:r>
              <a:rPr lang="en-US" sz="2100" dirty="0" smtClean="0"/>
              <a:t>These clinics are stepping stones to getting a regular family doctor </a:t>
            </a:r>
          </a:p>
          <a:p>
            <a:pPr lvl="2"/>
            <a:r>
              <a:rPr lang="en-US" sz="2100" dirty="0" smtClean="0"/>
              <a:t>Different from a drop in clinic</a:t>
            </a:r>
          </a:p>
          <a:p>
            <a:pPr lvl="1"/>
            <a:r>
              <a:rPr lang="en-US" sz="2100" dirty="0" smtClean="0"/>
              <a:t>Resources have been included on a separate 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72" y="1167945"/>
            <a:ext cx="7399206" cy="4695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841</TotalTime>
  <Words>2930</Words>
  <Application>Microsoft Office PowerPoint</Application>
  <PresentationFormat>On-screen Show (4:3)</PresentationFormat>
  <Paragraphs>334</Paragraphs>
  <Slides>39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Twilight</vt:lpstr>
      <vt:lpstr>The Health Care System and You</vt:lpstr>
      <vt:lpstr>Introduction</vt:lpstr>
      <vt:lpstr>QUIZ</vt:lpstr>
      <vt:lpstr>Topics Today </vt:lpstr>
      <vt:lpstr>Finding a Regular Doctor </vt:lpstr>
      <vt:lpstr>Making an Appointment in the Community</vt:lpstr>
      <vt:lpstr>Community Clinic</vt:lpstr>
      <vt:lpstr>Slide 8</vt:lpstr>
      <vt:lpstr>QUESTIONS?</vt:lpstr>
      <vt:lpstr>MSP – Medical Services Plan</vt:lpstr>
      <vt:lpstr>Slide 11</vt:lpstr>
      <vt:lpstr>Pharmacare</vt:lpstr>
      <vt:lpstr>Topics Today </vt:lpstr>
      <vt:lpstr>QUESTIONS?</vt:lpstr>
      <vt:lpstr>Your Rights as a Patient</vt:lpstr>
      <vt:lpstr>Your Rights as a Patient</vt:lpstr>
      <vt:lpstr>Your Responsibilities as a Patient</vt:lpstr>
      <vt:lpstr>QUESTIONS?</vt:lpstr>
      <vt:lpstr>Preparing for your Doctor’s Appointment</vt:lpstr>
      <vt:lpstr>Where are my Symptoms?</vt:lpstr>
      <vt:lpstr>Symptom Details</vt:lpstr>
      <vt:lpstr>Anxiety</vt:lpstr>
      <vt:lpstr>Chest Pain</vt:lpstr>
      <vt:lpstr>Groin</vt:lpstr>
      <vt:lpstr>Slide 25</vt:lpstr>
      <vt:lpstr>Other Things to Think About</vt:lpstr>
      <vt:lpstr>QUESTIONS?</vt:lpstr>
      <vt:lpstr>Scheduling Appointments vs. Same Day</vt:lpstr>
      <vt:lpstr>Scheduling Appointments vs. Same Day</vt:lpstr>
      <vt:lpstr>See a Doctor Right Away If: </vt:lpstr>
      <vt:lpstr>QUESTIONS?</vt:lpstr>
      <vt:lpstr>Your Relationship With Your Doctor</vt:lpstr>
      <vt:lpstr>Checklist Before You Leave</vt:lpstr>
      <vt:lpstr>QUESTIONS?</vt:lpstr>
      <vt:lpstr>How to Read a Prescription Pill Bottle</vt:lpstr>
      <vt:lpstr>QUESTIONS?</vt:lpstr>
      <vt:lpstr>QUIZ</vt:lpstr>
      <vt:lpstr>Thank You!</vt:lpstr>
      <vt:lpstr>Slide 39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Care System and You</dc:title>
  <dc:creator>Shawna Mann</dc:creator>
  <cp:lastModifiedBy>Jonny</cp:lastModifiedBy>
  <cp:revision>59</cp:revision>
  <dcterms:created xsi:type="dcterms:W3CDTF">2011-11-22T17:42:47Z</dcterms:created>
  <dcterms:modified xsi:type="dcterms:W3CDTF">2012-11-26T20:50:26Z</dcterms:modified>
</cp:coreProperties>
</file>